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e Placeholder 3"/>
          <p:cNvSpPr>
            <a:spLocks noGrp="1"/>
          </p:cNvSpPr>
          <p:nvPr>
            <p:ph type="dt" sz="half" idx="10"/>
          </p:nvPr>
        </p:nvSpPr>
        <p:spPr/>
        <p:txBody>
          <a:bodyPr/>
          <a:lstStyle/>
          <a:p>
            <a:fld id="{9E1750A4-6B00-4004-AB89-68102EC26375}" type="datetimeFigureOut">
              <a:rPr lang="de-CH" smtClean="0"/>
              <a:t>31.10.2013</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369087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CH"/>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e Placeholder 3"/>
          <p:cNvSpPr>
            <a:spLocks noGrp="1"/>
          </p:cNvSpPr>
          <p:nvPr>
            <p:ph type="dt" sz="half" idx="10"/>
          </p:nvPr>
        </p:nvSpPr>
        <p:spPr/>
        <p:txBody>
          <a:bodyPr/>
          <a:lstStyle/>
          <a:p>
            <a:fld id="{9E1750A4-6B00-4004-AB89-68102EC26375}" type="datetimeFigureOut">
              <a:rPr lang="de-CH" smtClean="0"/>
              <a:t>31.10.2013</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392770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e Placeholder 3"/>
          <p:cNvSpPr>
            <a:spLocks noGrp="1"/>
          </p:cNvSpPr>
          <p:nvPr>
            <p:ph type="dt" sz="half" idx="10"/>
          </p:nvPr>
        </p:nvSpPr>
        <p:spPr/>
        <p:txBody>
          <a:bodyPr/>
          <a:lstStyle/>
          <a:p>
            <a:fld id="{9E1750A4-6B00-4004-AB89-68102EC26375}" type="datetimeFigureOut">
              <a:rPr lang="de-CH" smtClean="0"/>
              <a:t>31.10.2013</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24272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CH"/>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e Placeholder 3"/>
          <p:cNvSpPr>
            <a:spLocks noGrp="1"/>
          </p:cNvSpPr>
          <p:nvPr>
            <p:ph type="dt" sz="half" idx="10"/>
          </p:nvPr>
        </p:nvSpPr>
        <p:spPr/>
        <p:txBody>
          <a:bodyPr/>
          <a:lstStyle/>
          <a:p>
            <a:fld id="{9E1750A4-6B00-4004-AB89-68102EC26375}" type="datetimeFigureOut">
              <a:rPr lang="de-CH" smtClean="0"/>
              <a:t>31.10.2013</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163301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E1750A4-6B00-4004-AB89-68102EC26375}" type="datetimeFigureOut">
              <a:rPr lang="de-CH" smtClean="0"/>
              <a:t>31.10.2013</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230210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CH"/>
          </a:p>
        </p:txBody>
      </p:sp>
      <p:sp>
        <p:nvSpPr>
          <p:cNvPr id="3" name="Content Placeholder 2"/>
          <p:cNvSpPr>
            <a:spLocks noGrp="1"/>
          </p:cNvSpPr>
          <p:nvPr>
            <p:ph sz="half" idx="1"/>
          </p:nvPr>
        </p:nvSpPr>
        <p:spPr>
          <a:xfrm>
            <a:off x="457200" y="1600200"/>
            <a:ext cx="4038600" cy="4525963"/>
          </a:xfrm>
        </p:spPr>
        <p:txBody>
          <a:bodyPr>
            <a:normAutofit/>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5" name="Date Placeholder 4"/>
          <p:cNvSpPr>
            <a:spLocks noGrp="1"/>
          </p:cNvSpPr>
          <p:nvPr>
            <p:ph type="dt" sz="half" idx="10"/>
          </p:nvPr>
        </p:nvSpPr>
        <p:spPr/>
        <p:txBody>
          <a:bodyPr/>
          <a:lstStyle/>
          <a:p>
            <a:fld id="{9E1750A4-6B00-4004-AB89-68102EC26375}" type="datetimeFigureOut">
              <a:rPr lang="de-CH" smtClean="0"/>
              <a:t>31.10.2013</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32625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174875"/>
            <a:ext cx="4040188" cy="3951288"/>
          </a:xfrm>
        </p:spPr>
        <p:txBody>
          <a:bodyPr>
            <a:normAutofit/>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17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7" name="Date Placeholder 6"/>
          <p:cNvSpPr>
            <a:spLocks noGrp="1"/>
          </p:cNvSpPr>
          <p:nvPr>
            <p:ph type="dt" sz="half" idx="10"/>
          </p:nvPr>
        </p:nvSpPr>
        <p:spPr/>
        <p:txBody>
          <a:bodyPr/>
          <a:lstStyle/>
          <a:p>
            <a:fld id="{9E1750A4-6B00-4004-AB89-68102EC26375}" type="datetimeFigureOut">
              <a:rPr lang="de-CH" smtClean="0"/>
              <a:t>31.10.2013</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72216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de-CH"/>
          </a:p>
        </p:txBody>
      </p:sp>
      <p:sp>
        <p:nvSpPr>
          <p:cNvPr id="3" name="Date Placeholder 2"/>
          <p:cNvSpPr>
            <a:spLocks noGrp="1"/>
          </p:cNvSpPr>
          <p:nvPr>
            <p:ph type="dt" sz="half" idx="10"/>
          </p:nvPr>
        </p:nvSpPr>
        <p:spPr/>
        <p:txBody>
          <a:bodyPr/>
          <a:lstStyle/>
          <a:p>
            <a:fld id="{9E1750A4-6B00-4004-AB89-68102EC26375}" type="datetimeFigureOut">
              <a:rPr lang="de-CH" smtClean="0"/>
              <a:t>31.10.2013</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321729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750A4-6B00-4004-AB89-68102EC26375}" type="datetimeFigureOut">
              <a:rPr lang="de-CH" smtClean="0"/>
              <a:t>31.10.2013</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172205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E1750A4-6B00-4004-AB89-68102EC26375}" type="datetimeFigureOut">
              <a:rPr lang="de-CH" smtClean="0"/>
              <a:t>31.10.2013</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316122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E1750A4-6B00-4004-AB89-68102EC26375}" type="datetimeFigureOut">
              <a:rPr lang="de-CH" smtClean="0"/>
              <a:t>31.10.2013</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B6C6CE2B-4B13-4B62-85EE-782FA8A47034}" type="slidenum">
              <a:rPr lang="de-CH" smtClean="0"/>
              <a:t>‹Nr.›</a:t>
            </a:fld>
            <a:endParaRPr lang="de-CH"/>
          </a:p>
        </p:txBody>
      </p:sp>
    </p:spTree>
    <p:extLst>
      <p:ext uri="{BB962C8B-B14F-4D97-AF65-F5344CB8AC3E}">
        <p14:creationId xmlns:p14="http://schemas.microsoft.com/office/powerpoint/2010/main" val="39503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fld id="{9E1750A4-6B00-4004-AB89-68102EC26375}" type="datetimeFigureOut">
              <a:rPr lang="de-CH" smtClean="0"/>
              <a:pPr/>
              <a:t>31.10.2013</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de-C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B6C6CE2B-4B13-4B62-85EE-782FA8A47034}" type="slidenum">
              <a:rPr lang="de-CH" smtClean="0"/>
              <a:pPr/>
              <a:t>‹Nr.›</a:t>
            </a:fld>
            <a:endParaRPr lang="de-CH"/>
          </a:p>
        </p:txBody>
      </p:sp>
    </p:spTree>
    <p:extLst>
      <p:ext uri="{BB962C8B-B14F-4D97-AF65-F5344CB8AC3E}">
        <p14:creationId xmlns:p14="http://schemas.microsoft.com/office/powerpoint/2010/main" val="1463334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2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1"/>
        </a:buClr>
        <a:buFont typeface="Wingdings" pitchFamily="2" charset="2"/>
        <a:buChar char=""/>
        <a:defRPr sz="1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bg2"/>
        </a:buClr>
        <a:buFont typeface="Wingdings" pitchFamily="2" charset="2"/>
        <a:buChar char=""/>
        <a:defRPr sz="17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bg2"/>
        </a:buClr>
        <a:buFont typeface="Wingdings" pitchFamily="2" charset="2"/>
        <a:buChar char=""/>
        <a:defRPr sz="17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bg2"/>
        </a:buClr>
        <a:buFont typeface="Wingdings" pitchFamily="2" charset="2"/>
        <a:buChar char=""/>
        <a:defRPr sz="17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bg2"/>
        </a:buClr>
        <a:buFont typeface="Wingdings" pitchFamily="2" charset="2"/>
        <a:buChar char=""/>
        <a:defRPr sz="17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058" y="695798"/>
            <a:ext cx="2894992" cy="1651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70" y="2534575"/>
            <a:ext cx="796035" cy="507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5525" y="4637113"/>
            <a:ext cx="2269522"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5517" y="3148862"/>
            <a:ext cx="2269522" cy="1296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27186" y="1651030"/>
            <a:ext cx="2297853" cy="1318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27186" y="181548"/>
            <a:ext cx="2269522" cy="1298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rotWithShape="1">
          <a:blip r:embed="rId8">
            <a:extLst>
              <a:ext uri="{28A0092B-C50C-407E-A947-70E740481C1C}">
                <a14:useLocalDpi xmlns:a14="http://schemas.microsoft.com/office/drawing/2010/main" val="0"/>
              </a:ext>
            </a:extLst>
          </a:blip>
          <a:srcRect t="74809"/>
          <a:stretch/>
        </p:blipFill>
        <p:spPr bwMode="auto">
          <a:xfrm>
            <a:off x="7849703" y="4637113"/>
            <a:ext cx="1256807" cy="53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rotWithShape="1">
          <a:blip r:embed="rId8">
            <a:extLst>
              <a:ext uri="{28A0092B-C50C-407E-A947-70E740481C1C}">
                <a14:useLocalDpi xmlns:a14="http://schemas.microsoft.com/office/drawing/2010/main" val="0"/>
              </a:ext>
            </a:extLst>
          </a:blip>
          <a:srcRect t="50000" b="25114"/>
          <a:stretch/>
        </p:blipFill>
        <p:spPr bwMode="auto">
          <a:xfrm>
            <a:off x="7869442" y="3124946"/>
            <a:ext cx="1256807" cy="532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rotWithShape="1">
          <a:blip r:embed="rId8">
            <a:extLst>
              <a:ext uri="{28A0092B-C50C-407E-A947-70E740481C1C}">
                <a14:useLocalDpi xmlns:a14="http://schemas.microsoft.com/office/drawing/2010/main" val="0"/>
              </a:ext>
            </a:extLst>
          </a:blip>
          <a:srcRect t="24382" b="50488"/>
          <a:stretch/>
        </p:blipFill>
        <p:spPr bwMode="auto">
          <a:xfrm>
            <a:off x="7825039" y="1651030"/>
            <a:ext cx="1256807" cy="537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rotWithShape="1">
          <a:blip r:embed="rId8">
            <a:extLst>
              <a:ext uri="{28A0092B-C50C-407E-A947-70E740481C1C}">
                <a14:useLocalDpi xmlns:a14="http://schemas.microsoft.com/office/drawing/2010/main" val="0"/>
              </a:ext>
            </a:extLst>
          </a:blip>
          <a:srcRect b="75861"/>
          <a:stretch/>
        </p:blipFill>
        <p:spPr bwMode="auto">
          <a:xfrm>
            <a:off x="7796709" y="188640"/>
            <a:ext cx="1256807" cy="516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07904" y="4637113"/>
            <a:ext cx="1706983" cy="1309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07905" y="3148862"/>
            <a:ext cx="1728432" cy="1326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746149" y="1659285"/>
            <a:ext cx="1689947" cy="1296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46149" y="188640"/>
            <a:ext cx="1683542" cy="129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reihandform 3"/>
          <p:cNvSpPr/>
          <p:nvPr/>
        </p:nvSpPr>
        <p:spPr>
          <a:xfrm>
            <a:off x="4075747" y="891639"/>
            <a:ext cx="225977" cy="427742"/>
          </a:xfrm>
          <a:custGeom>
            <a:avLst/>
            <a:gdLst>
              <a:gd name="connsiteX0" fmla="*/ 186432 w 248575"/>
              <a:gd name="connsiteY0" fmla="*/ 0 h 470516"/>
              <a:gd name="connsiteX1" fmla="*/ 0 w 248575"/>
              <a:gd name="connsiteY1" fmla="*/ 470516 h 470516"/>
              <a:gd name="connsiteX2" fmla="*/ 248575 w 248575"/>
              <a:gd name="connsiteY2" fmla="*/ 452761 h 470516"/>
              <a:gd name="connsiteX3" fmla="*/ 248575 w 248575"/>
              <a:gd name="connsiteY3" fmla="*/ 106532 h 470516"/>
              <a:gd name="connsiteX4" fmla="*/ 186432 w 248575"/>
              <a:gd name="connsiteY4" fmla="*/ 0 h 4705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575" h="470516">
                <a:moveTo>
                  <a:pt x="186432" y="0"/>
                </a:moveTo>
                <a:lnTo>
                  <a:pt x="0" y="470516"/>
                </a:lnTo>
                <a:lnTo>
                  <a:pt x="248575" y="452761"/>
                </a:lnTo>
                <a:lnTo>
                  <a:pt x="248575" y="106532"/>
                </a:lnTo>
                <a:lnTo>
                  <a:pt x="186432" y="0"/>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Freihandform 4"/>
          <p:cNvSpPr/>
          <p:nvPr/>
        </p:nvSpPr>
        <p:spPr>
          <a:xfrm>
            <a:off x="4314548" y="976544"/>
            <a:ext cx="195308" cy="363984"/>
          </a:xfrm>
          <a:custGeom>
            <a:avLst/>
            <a:gdLst>
              <a:gd name="connsiteX0" fmla="*/ 26633 w 195308"/>
              <a:gd name="connsiteY0" fmla="*/ 0 h 363984"/>
              <a:gd name="connsiteX1" fmla="*/ 195308 w 195308"/>
              <a:gd name="connsiteY1" fmla="*/ 53266 h 363984"/>
              <a:gd name="connsiteX2" fmla="*/ 195308 w 195308"/>
              <a:gd name="connsiteY2" fmla="*/ 363984 h 363984"/>
              <a:gd name="connsiteX3" fmla="*/ 0 w 195308"/>
              <a:gd name="connsiteY3" fmla="*/ 355106 h 363984"/>
              <a:gd name="connsiteX4" fmla="*/ 26633 w 195308"/>
              <a:gd name="connsiteY4" fmla="*/ 0 h 363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308" h="363984">
                <a:moveTo>
                  <a:pt x="26633" y="0"/>
                </a:moveTo>
                <a:lnTo>
                  <a:pt x="195308" y="53266"/>
                </a:lnTo>
                <a:lnTo>
                  <a:pt x="195308" y="363984"/>
                </a:lnTo>
                <a:lnTo>
                  <a:pt x="0" y="355106"/>
                </a:lnTo>
                <a:lnTo>
                  <a:pt x="26633" y="0"/>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Freihandform 5"/>
          <p:cNvSpPr/>
          <p:nvPr/>
        </p:nvSpPr>
        <p:spPr>
          <a:xfrm>
            <a:off x="4533432" y="1065320"/>
            <a:ext cx="380852" cy="257453"/>
          </a:xfrm>
          <a:custGeom>
            <a:avLst/>
            <a:gdLst>
              <a:gd name="connsiteX0" fmla="*/ 0 w 346229"/>
              <a:gd name="connsiteY0" fmla="*/ 0 h 257453"/>
              <a:gd name="connsiteX1" fmla="*/ 230820 w 346229"/>
              <a:gd name="connsiteY1" fmla="*/ 230820 h 257453"/>
              <a:gd name="connsiteX2" fmla="*/ 346229 w 346229"/>
              <a:gd name="connsiteY2" fmla="*/ 257453 h 257453"/>
              <a:gd name="connsiteX3" fmla="*/ 26633 w 346229"/>
              <a:gd name="connsiteY3" fmla="*/ 257453 h 257453"/>
              <a:gd name="connsiteX4" fmla="*/ 0 w 346229"/>
              <a:gd name="connsiteY4" fmla="*/ 0 h 257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229" h="257453">
                <a:moveTo>
                  <a:pt x="0" y="0"/>
                </a:moveTo>
                <a:lnTo>
                  <a:pt x="230820" y="230820"/>
                </a:lnTo>
                <a:lnTo>
                  <a:pt x="346229" y="257453"/>
                </a:lnTo>
                <a:lnTo>
                  <a:pt x="26633" y="257453"/>
                </a:lnTo>
                <a:lnTo>
                  <a:pt x="0" y="0"/>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Freihandform 6"/>
          <p:cNvSpPr/>
          <p:nvPr/>
        </p:nvSpPr>
        <p:spPr>
          <a:xfrm>
            <a:off x="4234649" y="2317072"/>
            <a:ext cx="452761" cy="435006"/>
          </a:xfrm>
          <a:custGeom>
            <a:avLst/>
            <a:gdLst>
              <a:gd name="connsiteX0" fmla="*/ 0 w 452761"/>
              <a:gd name="connsiteY0" fmla="*/ 0 h 435006"/>
              <a:gd name="connsiteX1" fmla="*/ 97654 w 452761"/>
              <a:gd name="connsiteY1" fmla="*/ 204186 h 435006"/>
              <a:gd name="connsiteX2" fmla="*/ 310718 w 452761"/>
              <a:gd name="connsiteY2" fmla="*/ 204186 h 435006"/>
              <a:gd name="connsiteX3" fmla="*/ 452761 w 452761"/>
              <a:gd name="connsiteY3" fmla="*/ 435006 h 435006"/>
            </a:gdLst>
            <a:ahLst/>
            <a:cxnLst>
              <a:cxn ang="0">
                <a:pos x="connsiteX0" y="connsiteY0"/>
              </a:cxn>
              <a:cxn ang="0">
                <a:pos x="connsiteX1" y="connsiteY1"/>
              </a:cxn>
              <a:cxn ang="0">
                <a:pos x="connsiteX2" y="connsiteY2"/>
              </a:cxn>
              <a:cxn ang="0">
                <a:pos x="connsiteX3" y="connsiteY3"/>
              </a:cxn>
            </a:cxnLst>
            <a:rect l="l" t="t" r="r" b="b"/>
            <a:pathLst>
              <a:path w="452761" h="435006">
                <a:moveTo>
                  <a:pt x="0" y="0"/>
                </a:moveTo>
                <a:lnTo>
                  <a:pt x="97654" y="204186"/>
                </a:lnTo>
                <a:lnTo>
                  <a:pt x="310718" y="204186"/>
                </a:lnTo>
                <a:lnTo>
                  <a:pt x="452761" y="435006"/>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9" name="Gerade Verbindung 8"/>
          <p:cNvCxnSpPr/>
          <p:nvPr/>
        </p:nvCxnSpPr>
        <p:spPr>
          <a:xfrm>
            <a:off x="3995936" y="5445224"/>
            <a:ext cx="238713" cy="0"/>
          </a:xfrm>
          <a:prstGeom prst="line">
            <a:avLst/>
          </a:prstGeom>
          <a:ln w="190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4333287" y="5373216"/>
            <a:ext cx="238713" cy="0"/>
          </a:xfrm>
          <a:prstGeom prst="line">
            <a:avLst/>
          </a:prstGeom>
          <a:ln w="190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4670642" y="5454102"/>
            <a:ext cx="238713" cy="0"/>
          </a:xfrm>
          <a:prstGeom prst="line">
            <a:avLst/>
          </a:prstGeom>
          <a:ln w="190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527186" y="5949280"/>
            <a:ext cx="3465821" cy="923330"/>
          </a:xfrm>
          <a:prstGeom prst="rect">
            <a:avLst/>
          </a:prstGeom>
          <a:noFill/>
        </p:spPr>
        <p:txBody>
          <a:bodyPr wrap="none" rtlCol="0">
            <a:spAutoFit/>
          </a:bodyPr>
          <a:lstStyle/>
          <a:p>
            <a:r>
              <a:rPr lang="de-CH" dirty="0" smtClean="0"/>
              <a:t>Was steuert die Planung von </a:t>
            </a:r>
          </a:p>
          <a:p>
            <a:r>
              <a:rPr lang="de-CH" dirty="0" smtClean="0"/>
              <a:t>Massnahmen räumlich am Besten?</a:t>
            </a:r>
          </a:p>
          <a:p>
            <a:r>
              <a:rPr lang="de-CH" dirty="0" smtClean="0"/>
              <a:t>(Was sagen wir?)</a:t>
            </a:r>
            <a:endParaRPr lang="de-CH" dirty="0"/>
          </a:p>
        </p:txBody>
      </p:sp>
      <p:cxnSp>
        <p:nvCxnSpPr>
          <p:cNvPr id="12" name="Gerade Verbindung mit Pfeil 11"/>
          <p:cNvCxnSpPr>
            <a:stCxn id="1026" idx="3"/>
            <a:endCxn id="1039" idx="1"/>
          </p:cNvCxnSpPr>
          <p:nvPr/>
        </p:nvCxnSpPr>
        <p:spPr>
          <a:xfrm flipV="1">
            <a:off x="3035050" y="834437"/>
            <a:ext cx="711099" cy="6871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a:stCxn id="1026" idx="3"/>
            <a:endCxn id="1038" idx="1"/>
          </p:cNvCxnSpPr>
          <p:nvPr/>
        </p:nvCxnSpPr>
        <p:spPr>
          <a:xfrm>
            <a:off x="3035050" y="1521551"/>
            <a:ext cx="711099" cy="7859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stCxn id="1026" idx="3"/>
            <a:endCxn id="1037" idx="1"/>
          </p:cNvCxnSpPr>
          <p:nvPr/>
        </p:nvCxnSpPr>
        <p:spPr>
          <a:xfrm>
            <a:off x="3035050" y="1521551"/>
            <a:ext cx="672855" cy="2290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stCxn id="1026" idx="3"/>
            <a:endCxn id="1036" idx="1"/>
          </p:cNvCxnSpPr>
          <p:nvPr/>
        </p:nvCxnSpPr>
        <p:spPr>
          <a:xfrm>
            <a:off x="3035050" y="1521551"/>
            <a:ext cx="672854" cy="3770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rot="20541204">
            <a:off x="4375012" y="3707954"/>
            <a:ext cx="404278" cy="461665"/>
          </a:xfrm>
          <a:prstGeom prst="rect">
            <a:avLst/>
          </a:prstGeom>
          <a:noFill/>
        </p:spPr>
        <p:txBody>
          <a:bodyPr wrap="none" rtlCol="0">
            <a:spAutoFit/>
          </a:bodyPr>
          <a:lstStyle/>
          <a:p>
            <a:r>
              <a:rPr lang="de-CH" sz="2400" b="1" dirty="0" smtClean="0">
                <a:solidFill>
                  <a:srgbClr val="FF0000"/>
                </a:solidFill>
                <a:latin typeface="18thCentury" pitchFamily="2" charset="0"/>
              </a:rPr>
              <a:t>∑</a:t>
            </a:r>
            <a:endParaRPr lang="de-CH" sz="2400" b="1" dirty="0">
              <a:solidFill>
                <a:srgbClr val="FF0000"/>
              </a:solidFill>
              <a:latin typeface="18thCentury" pitchFamily="2" charset="0"/>
            </a:endParaRPr>
          </a:p>
        </p:txBody>
      </p:sp>
      <p:sp>
        <p:nvSpPr>
          <p:cNvPr id="39" name="Textfeld 38"/>
          <p:cNvSpPr txBox="1"/>
          <p:nvPr/>
        </p:nvSpPr>
        <p:spPr>
          <a:xfrm>
            <a:off x="140057" y="5971236"/>
            <a:ext cx="1728358" cy="369332"/>
          </a:xfrm>
          <a:prstGeom prst="rect">
            <a:avLst/>
          </a:prstGeom>
          <a:noFill/>
        </p:spPr>
        <p:txBody>
          <a:bodyPr wrap="none" rtlCol="0">
            <a:spAutoFit/>
          </a:bodyPr>
          <a:lstStyle/>
          <a:p>
            <a:r>
              <a:rPr lang="de-CH" dirty="0" smtClean="0"/>
              <a:t>Was wissen wir?</a:t>
            </a:r>
            <a:endParaRPr lang="de-CH" dirty="0"/>
          </a:p>
        </p:txBody>
      </p:sp>
      <p:grpSp>
        <p:nvGrpSpPr>
          <p:cNvPr id="24" name="Gruppieren 23"/>
          <p:cNvGrpSpPr/>
          <p:nvPr/>
        </p:nvGrpSpPr>
        <p:grpSpPr>
          <a:xfrm>
            <a:off x="35496" y="3668709"/>
            <a:ext cx="3120068" cy="2280571"/>
            <a:chOff x="179513" y="158443"/>
            <a:chExt cx="2664295" cy="1991752"/>
          </a:xfrm>
        </p:grpSpPr>
        <p:pic>
          <p:nvPicPr>
            <p:cNvPr id="1041" name="Picture 17"/>
            <p:cNvPicPr>
              <a:picLocks noChangeAspect="1" noChangeArrowheads="1"/>
            </p:cNvPicPr>
            <p:nvPr/>
          </p:nvPicPr>
          <p:blipFill rotWithShape="1">
            <a:blip r:embed="rId13">
              <a:extLst>
                <a:ext uri="{28A0092B-C50C-407E-A947-70E740481C1C}">
                  <a14:useLocalDpi xmlns:a14="http://schemas.microsoft.com/office/drawing/2010/main" val="0"/>
                </a:ext>
              </a:extLst>
            </a:blip>
            <a:srcRect l="6747" t="38183" r="23641" b="6889"/>
            <a:stretch/>
          </p:blipFill>
          <p:spPr bwMode="auto">
            <a:xfrm>
              <a:off x="323528" y="393222"/>
              <a:ext cx="2467010" cy="14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feld 22"/>
            <p:cNvSpPr txBox="1"/>
            <p:nvPr/>
          </p:nvSpPr>
          <p:spPr>
            <a:xfrm>
              <a:off x="222134" y="1886650"/>
              <a:ext cx="854721" cy="246221"/>
            </a:xfrm>
            <a:prstGeom prst="rect">
              <a:avLst/>
            </a:prstGeom>
            <a:noFill/>
          </p:spPr>
          <p:txBody>
            <a:bodyPr wrap="none" rtlCol="0">
              <a:spAutoFit/>
            </a:bodyPr>
            <a:lstStyle/>
            <a:p>
              <a:r>
                <a:rPr lang="de-CH" sz="1000" b="1" dirty="0" smtClean="0"/>
                <a:t>Schlechteste</a:t>
              </a:r>
              <a:endParaRPr lang="de-CH" sz="1000" b="1" dirty="0"/>
            </a:p>
          </p:txBody>
        </p:sp>
        <p:sp>
          <p:nvSpPr>
            <p:cNvPr id="43" name="Textfeld 42"/>
            <p:cNvSpPr txBox="1"/>
            <p:nvPr/>
          </p:nvSpPr>
          <p:spPr>
            <a:xfrm>
              <a:off x="2362586" y="1882509"/>
              <a:ext cx="481222" cy="246221"/>
            </a:xfrm>
            <a:prstGeom prst="rect">
              <a:avLst/>
            </a:prstGeom>
            <a:noFill/>
          </p:spPr>
          <p:txBody>
            <a:bodyPr wrap="none" rtlCol="0">
              <a:spAutoFit/>
            </a:bodyPr>
            <a:lstStyle/>
            <a:p>
              <a:r>
                <a:rPr lang="de-CH" sz="1000" b="1" dirty="0" smtClean="0"/>
                <a:t>Beste</a:t>
              </a:r>
              <a:endParaRPr lang="de-CH" sz="1000" b="1" dirty="0"/>
            </a:p>
          </p:txBody>
        </p:sp>
        <p:sp>
          <p:nvSpPr>
            <p:cNvPr id="44" name="Textfeld 43"/>
            <p:cNvSpPr txBox="1"/>
            <p:nvPr/>
          </p:nvSpPr>
          <p:spPr>
            <a:xfrm rot="16200000">
              <a:off x="-145576" y="967459"/>
              <a:ext cx="896399" cy="246221"/>
            </a:xfrm>
            <a:prstGeom prst="rect">
              <a:avLst/>
            </a:prstGeom>
            <a:noFill/>
          </p:spPr>
          <p:txBody>
            <a:bodyPr wrap="none" rtlCol="0">
              <a:spAutoFit/>
            </a:bodyPr>
            <a:lstStyle/>
            <a:p>
              <a:r>
                <a:rPr lang="de-CH" sz="1000" b="1" dirty="0" smtClean="0"/>
                <a:t>Anzahl Zellen</a:t>
              </a:r>
              <a:endParaRPr lang="de-CH" sz="1000" b="1" dirty="0"/>
            </a:p>
          </p:txBody>
        </p:sp>
        <p:sp>
          <p:nvSpPr>
            <p:cNvPr id="45" name="Textfeld 44"/>
            <p:cNvSpPr txBox="1"/>
            <p:nvPr/>
          </p:nvSpPr>
          <p:spPr>
            <a:xfrm>
              <a:off x="683568" y="158443"/>
              <a:ext cx="630301" cy="246221"/>
            </a:xfrm>
            <a:prstGeom prst="rect">
              <a:avLst/>
            </a:prstGeom>
            <a:noFill/>
          </p:spPr>
          <p:txBody>
            <a:bodyPr wrap="none" rtlCol="0">
              <a:spAutoFit/>
            </a:bodyPr>
            <a:lstStyle/>
            <a:p>
              <a:r>
                <a:rPr lang="de-CH" sz="1000" b="1" dirty="0" smtClean="0">
                  <a:solidFill>
                    <a:srgbClr val="FF0000"/>
                  </a:solidFill>
                </a:rPr>
                <a:t>Schlecht</a:t>
              </a:r>
              <a:endParaRPr lang="de-CH" sz="1000" b="1" dirty="0">
                <a:solidFill>
                  <a:srgbClr val="FF0000"/>
                </a:solidFill>
              </a:endParaRPr>
            </a:p>
          </p:txBody>
        </p:sp>
        <p:sp>
          <p:nvSpPr>
            <p:cNvPr id="46" name="Textfeld 45"/>
            <p:cNvSpPr txBox="1"/>
            <p:nvPr/>
          </p:nvSpPr>
          <p:spPr>
            <a:xfrm>
              <a:off x="1464827" y="158443"/>
              <a:ext cx="514885" cy="246221"/>
            </a:xfrm>
            <a:prstGeom prst="rect">
              <a:avLst/>
            </a:prstGeom>
            <a:noFill/>
          </p:spPr>
          <p:txBody>
            <a:bodyPr wrap="none" rtlCol="0">
              <a:spAutoFit/>
            </a:bodyPr>
            <a:lstStyle/>
            <a:p>
              <a:r>
                <a:rPr lang="de-CH" sz="1000" b="1" dirty="0" smtClean="0">
                  <a:solidFill>
                    <a:srgbClr val="FFC000"/>
                  </a:solidFill>
                </a:rPr>
                <a:t>Mittel</a:t>
              </a:r>
              <a:endParaRPr lang="de-CH" sz="1000" b="1" dirty="0">
                <a:solidFill>
                  <a:srgbClr val="FFC000"/>
                </a:solidFill>
              </a:endParaRPr>
            </a:p>
          </p:txBody>
        </p:sp>
        <p:sp>
          <p:nvSpPr>
            <p:cNvPr id="47" name="Textfeld 46"/>
            <p:cNvSpPr txBox="1"/>
            <p:nvPr/>
          </p:nvSpPr>
          <p:spPr>
            <a:xfrm>
              <a:off x="2184907" y="158443"/>
              <a:ext cx="359394" cy="246221"/>
            </a:xfrm>
            <a:prstGeom prst="rect">
              <a:avLst/>
            </a:prstGeom>
            <a:noFill/>
          </p:spPr>
          <p:txBody>
            <a:bodyPr wrap="none" rtlCol="0">
              <a:spAutoFit/>
            </a:bodyPr>
            <a:lstStyle/>
            <a:p>
              <a:r>
                <a:rPr lang="de-CH" sz="1000" b="1" dirty="0" smtClean="0">
                  <a:solidFill>
                    <a:srgbClr val="00B050"/>
                  </a:solidFill>
                </a:rPr>
                <a:t>gut</a:t>
              </a:r>
              <a:endParaRPr lang="de-CH" sz="1000" b="1" dirty="0">
                <a:solidFill>
                  <a:srgbClr val="00B050"/>
                </a:solidFill>
              </a:endParaRPr>
            </a:p>
          </p:txBody>
        </p:sp>
        <p:sp>
          <p:nvSpPr>
            <p:cNvPr id="48" name="Textfeld 47"/>
            <p:cNvSpPr txBox="1"/>
            <p:nvPr/>
          </p:nvSpPr>
          <p:spPr>
            <a:xfrm>
              <a:off x="1426736" y="1903974"/>
              <a:ext cx="336952" cy="246221"/>
            </a:xfrm>
            <a:prstGeom prst="rect">
              <a:avLst/>
            </a:prstGeom>
            <a:noFill/>
          </p:spPr>
          <p:txBody>
            <a:bodyPr wrap="none" rtlCol="0">
              <a:spAutoFit/>
            </a:bodyPr>
            <a:lstStyle/>
            <a:p>
              <a:r>
                <a:rPr lang="de-CH" sz="1000" b="1" dirty="0" smtClean="0"/>
                <a:t>bis</a:t>
              </a:r>
              <a:endParaRPr lang="de-CH" sz="1000" b="1" dirty="0"/>
            </a:p>
          </p:txBody>
        </p:sp>
      </p:grpSp>
      <p:sp>
        <p:nvSpPr>
          <p:cNvPr id="22" name="Textfeld 21"/>
          <p:cNvSpPr txBox="1"/>
          <p:nvPr/>
        </p:nvSpPr>
        <p:spPr>
          <a:xfrm>
            <a:off x="3683241" y="5949280"/>
            <a:ext cx="1469441" cy="646331"/>
          </a:xfrm>
          <a:prstGeom prst="rect">
            <a:avLst/>
          </a:prstGeom>
          <a:noFill/>
        </p:spPr>
        <p:txBody>
          <a:bodyPr wrap="none" rtlCol="0">
            <a:spAutoFit/>
          </a:bodyPr>
          <a:lstStyle/>
          <a:p>
            <a:r>
              <a:rPr lang="de-CH" dirty="0" err="1" smtClean="0"/>
              <a:t>Reklassierung</a:t>
            </a:r>
            <a:endParaRPr lang="de-CH" dirty="0" smtClean="0"/>
          </a:p>
          <a:p>
            <a:r>
              <a:rPr lang="de-CH" dirty="0" smtClean="0"/>
              <a:t>zu…</a:t>
            </a:r>
            <a:endParaRPr lang="de-CH" dirty="0"/>
          </a:p>
        </p:txBody>
      </p:sp>
      <p:sp>
        <p:nvSpPr>
          <p:cNvPr id="56" name="Textfeld 55"/>
          <p:cNvSpPr txBox="1"/>
          <p:nvPr/>
        </p:nvSpPr>
        <p:spPr>
          <a:xfrm>
            <a:off x="107504" y="44624"/>
            <a:ext cx="1546064" cy="646331"/>
          </a:xfrm>
          <a:prstGeom prst="rect">
            <a:avLst/>
          </a:prstGeom>
          <a:noFill/>
        </p:spPr>
        <p:txBody>
          <a:bodyPr wrap="none" rtlCol="0">
            <a:spAutoFit/>
          </a:bodyPr>
          <a:lstStyle/>
          <a:p>
            <a:r>
              <a:rPr lang="de-CH" b="1" dirty="0" smtClean="0"/>
              <a:t>Abschluss der </a:t>
            </a:r>
          </a:p>
          <a:p>
            <a:r>
              <a:rPr lang="de-CH" b="1" dirty="0" smtClean="0"/>
              <a:t>Bewertungen:</a:t>
            </a:r>
            <a:endParaRPr lang="de-CH" b="1" dirty="0"/>
          </a:p>
        </p:txBody>
      </p:sp>
    </p:spTree>
    <p:extLst>
      <p:ext uri="{BB962C8B-B14F-4D97-AF65-F5344CB8AC3E}">
        <p14:creationId xmlns:p14="http://schemas.microsoft.com/office/powerpoint/2010/main" val="3916399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Bewertung als</a:t>
            </a:r>
            <a:r>
              <a:rPr lang="de-CH" dirty="0" smtClean="0"/>
              <a:t> Planungsanleitung</a:t>
            </a:r>
            <a:endParaRPr lang="de-CH" dirty="0"/>
          </a:p>
        </p:txBody>
      </p:sp>
      <p:sp>
        <p:nvSpPr>
          <p:cNvPr id="3" name="Inhaltsplatzhalter 2"/>
          <p:cNvSpPr>
            <a:spLocks noGrp="1"/>
          </p:cNvSpPr>
          <p:nvPr>
            <p:ph idx="1"/>
          </p:nvPr>
        </p:nvSpPr>
        <p:spPr/>
        <p:txBody>
          <a:bodyPr>
            <a:normAutofit fontScale="77500" lnSpcReduction="20000"/>
          </a:bodyPr>
          <a:lstStyle/>
          <a:p>
            <a:pPr lvl="1"/>
            <a:r>
              <a:rPr lang="de-CH" dirty="0" smtClean="0"/>
              <a:t>0 </a:t>
            </a:r>
            <a:r>
              <a:rPr lang="de-CH" dirty="0"/>
              <a:t>keine Werte, und/oder keine </a:t>
            </a:r>
            <a:r>
              <a:rPr lang="de-CH" dirty="0" smtClean="0"/>
              <a:t>Potenziale</a:t>
            </a:r>
          </a:p>
          <a:p>
            <a:pPr lvl="2"/>
            <a:r>
              <a:rPr lang="de-CH" dirty="0" smtClean="0"/>
              <a:t>Keine Werte bedeutet: Egal was hier geplant wird, es geht aus unserer Fachsicht nichts verloren. Bleibt es wie es ist oder entsteht etwas, das mit unserer Fachanalyse nichts zu tun hat, dann spielt das keine Rolle. Wird jedoch etwas hier geplant für das wir kein Potenzial ermittelt haben, dann ist das problematisch da es bessere Standorte gäbe.</a:t>
            </a:r>
            <a:endParaRPr lang="de-CH" dirty="0" smtClean="0"/>
          </a:p>
          <a:p>
            <a:pPr lvl="1"/>
            <a:r>
              <a:rPr lang="de-CH" dirty="0" smtClean="0"/>
              <a:t>1 geringe Werte und/oder kaum Potenziale (und/oder kaum Risiken)</a:t>
            </a:r>
          </a:p>
          <a:p>
            <a:pPr lvl="2"/>
            <a:r>
              <a:rPr lang="de-CH" dirty="0" smtClean="0"/>
              <a:t>Wir hier etwas gemacht, das unserer Fachsicht entspricht, können nur geringe Potenzial ausgenützt werden. Wird etwas anders geplant, das uns widerspricht gehen geringe Werte oder Potenziale verloren. </a:t>
            </a:r>
          </a:p>
          <a:p>
            <a:pPr lvl="1"/>
            <a:r>
              <a:rPr lang="de-CH" dirty="0" smtClean="0"/>
              <a:t>2 </a:t>
            </a:r>
            <a:r>
              <a:rPr lang="de-CH" dirty="0"/>
              <a:t>gering bis mittel</a:t>
            </a:r>
            <a:r>
              <a:rPr lang="de-CH" dirty="0" smtClean="0"/>
              <a:t>...</a:t>
            </a:r>
          </a:p>
          <a:p>
            <a:pPr lvl="2"/>
            <a:r>
              <a:rPr lang="de-CH" dirty="0" smtClean="0"/>
              <a:t>Zwischenstufe wenn sinnvoll, zur Optimierung der </a:t>
            </a:r>
            <a:r>
              <a:rPr lang="de-CH" dirty="0" err="1" smtClean="0"/>
              <a:t>rämlichen</a:t>
            </a:r>
            <a:r>
              <a:rPr lang="de-CH" dirty="0" smtClean="0"/>
              <a:t> Anordnung in schwierigen Situationen.</a:t>
            </a:r>
          </a:p>
          <a:p>
            <a:pPr lvl="1"/>
            <a:r>
              <a:rPr lang="de-CH" dirty="0" smtClean="0"/>
              <a:t>3 </a:t>
            </a:r>
            <a:r>
              <a:rPr lang="de-CH" dirty="0"/>
              <a:t>mittlere Werte und/oder mittlere Potenziale (und/oder mittlere Risiken</a:t>
            </a:r>
            <a:r>
              <a:rPr lang="de-CH" dirty="0" smtClean="0"/>
              <a:t>)</a:t>
            </a:r>
          </a:p>
          <a:p>
            <a:pPr lvl="2"/>
            <a:r>
              <a:rPr lang="de-CH" dirty="0"/>
              <a:t>Auf solchen Flächen könnten bereits deutliche Potenziale sinnvoll ausgenützt werden. Wird entsprechend etwas geplant, das unserer Fachsicht widerspricht, gehen deutliche bestehende Werte, oder Potenziale verloren. Auf solchen Flächen kann eine Interessenabwägung </a:t>
            </a:r>
            <a:r>
              <a:rPr lang="de-CH" dirty="0" err="1"/>
              <a:t>konkurierender</a:t>
            </a:r>
            <a:r>
              <a:rPr lang="de-CH" dirty="0"/>
              <a:t> Ansprüche erfolgen</a:t>
            </a:r>
            <a:r>
              <a:rPr lang="de-CH" dirty="0" smtClean="0"/>
              <a:t>.</a:t>
            </a:r>
            <a:endParaRPr lang="de-CH" dirty="0"/>
          </a:p>
          <a:p>
            <a:pPr lvl="1"/>
            <a:r>
              <a:rPr lang="de-CH" dirty="0"/>
              <a:t>4 mittel bis hoch</a:t>
            </a:r>
            <a:r>
              <a:rPr lang="de-CH" dirty="0" smtClean="0"/>
              <a:t>...</a:t>
            </a:r>
          </a:p>
          <a:p>
            <a:pPr lvl="2"/>
            <a:r>
              <a:rPr lang="de-CH" dirty="0"/>
              <a:t>Zwischenstufe </a:t>
            </a:r>
            <a:r>
              <a:rPr lang="de-CH" dirty="0" smtClean="0"/>
              <a:t>, </a:t>
            </a:r>
            <a:r>
              <a:rPr lang="de-CH" dirty="0"/>
              <a:t>zur Optimierung der </a:t>
            </a:r>
            <a:r>
              <a:rPr lang="de-CH" dirty="0" smtClean="0"/>
              <a:t>räumlichen </a:t>
            </a:r>
            <a:r>
              <a:rPr lang="de-CH" dirty="0"/>
              <a:t>Anordnung in schwierigen Situationen</a:t>
            </a:r>
            <a:r>
              <a:rPr lang="de-CH" dirty="0" smtClean="0"/>
              <a:t>. Interessenabwägung eher möglich aber </a:t>
            </a:r>
            <a:r>
              <a:rPr lang="de-CH" dirty="0" err="1" smtClean="0"/>
              <a:t>i.d</a:t>
            </a:r>
            <a:r>
              <a:rPr lang="de-CH" dirty="0" smtClean="0"/>
              <a:t>. R aus Fachsicht unerwünscht.</a:t>
            </a:r>
            <a:endParaRPr lang="de-CH" dirty="0"/>
          </a:p>
          <a:p>
            <a:pPr lvl="1"/>
            <a:r>
              <a:rPr lang="de-CH" dirty="0"/>
              <a:t>5 hohe(beste) Werte und/oder höchste Potenziale (und/oder höchste Risiken</a:t>
            </a:r>
            <a:r>
              <a:rPr lang="de-CH" dirty="0" smtClean="0"/>
              <a:t>)</a:t>
            </a:r>
          </a:p>
          <a:p>
            <a:pPr lvl="2"/>
            <a:r>
              <a:rPr lang="de-CH" dirty="0" smtClean="0"/>
              <a:t>Auf solchen Flächen hat die eigenen </a:t>
            </a:r>
            <a:r>
              <a:rPr lang="de-CH" dirty="0"/>
              <a:t>F</a:t>
            </a:r>
            <a:r>
              <a:rPr lang="de-CH" dirty="0" smtClean="0"/>
              <a:t>achsicht absolute Priorität. Widersprechende Planungen werden in der Tendenz nicht toleriert und sind für Projekte meist ein Killerkriterium. Planerische Massnahmen die Synergien bieten </a:t>
            </a:r>
            <a:r>
              <a:rPr lang="de-CH" dirty="0"/>
              <a:t>(Schutz </a:t>
            </a:r>
            <a:r>
              <a:rPr lang="de-CH" dirty="0" smtClean="0"/>
              <a:t>/ Entwicklung / etc.) und eigenen Fach-Zielsetzung entsprechend sollen unbedingt auf diese Flächen gelenkt werden. </a:t>
            </a:r>
            <a:endParaRPr lang="de-CH" dirty="0"/>
          </a:p>
        </p:txBody>
      </p:sp>
    </p:spTree>
    <p:extLst>
      <p:ext uri="{BB962C8B-B14F-4D97-AF65-F5344CB8AC3E}">
        <p14:creationId xmlns:p14="http://schemas.microsoft.com/office/powerpoint/2010/main" val="159570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To</a:t>
            </a:r>
            <a:r>
              <a:rPr lang="de-CH" dirty="0" smtClean="0"/>
              <a:t> do… Bewertungsabschluss:</a:t>
            </a:r>
            <a:endParaRPr lang="de-CH" dirty="0"/>
          </a:p>
        </p:txBody>
      </p:sp>
      <p:sp>
        <p:nvSpPr>
          <p:cNvPr id="3" name="Inhaltsplatzhalter 2"/>
          <p:cNvSpPr>
            <a:spLocks noGrp="1"/>
          </p:cNvSpPr>
          <p:nvPr>
            <p:ph idx="1"/>
          </p:nvPr>
        </p:nvSpPr>
        <p:spPr/>
        <p:txBody>
          <a:bodyPr>
            <a:normAutofit lnSpcReduction="10000"/>
          </a:bodyPr>
          <a:lstStyle/>
          <a:p>
            <a:r>
              <a:rPr lang="de-CH" dirty="0" smtClean="0"/>
              <a:t>Bewertungsraster (0-100) </a:t>
            </a:r>
            <a:r>
              <a:rPr lang="de-CH" dirty="0" err="1" smtClean="0"/>
              <a:t>Reklassifizieren</a:t>
            </a:r>
            <a:r>
              <a:rPr lang="de-CH" dirty="0" smtClean="0"/>
              <a:t> zu:</a:t>
            </a:r>
            <a:endParaRPr lang="de-CH" b="1" dirty="0"/>
          </a:p>
          <a:p>
            <a:pPr lvl="1"/>
            <a:r>
              <a:rPr lang="de-CH" dirty="0" smtClean="0"/>
              <a:t>0 </a:t>
            </a:r>
            <a:r>
              <a:rPr lang="de-CH" dirty="0"/>
              <a:t>keine Werte, und/oder keine Potenziale (und/oder keine Risiken)</a:t>
            </a:r>
          </a:p>
          <a:p>
            <a:pPr lvl="1"/>
            <a:r>
              <a:rPr lang="de-CH" dirty="0"/>
              <a:t>1 geringe Werte und/oder kaum Potenziale (und/oder kaum Risiken)</a:t>
            </a:r>
          </a:p>
          <a:p>
            <a:pPr lvl="1"/>
            <a:r>
              <a:rPr lang="de-CH" dirty="0"/>
              <a:t>2 gering bis mittel...</a:t>
            </a:r>
          </a:p>
          <a:p>
            <a:pPr lvl="1"/>
            <a:r>
              <a:rPr lang="de-CH" dirty="0"/>
              <a:t>3 mittlere Werte und/oder mittlere Potenziale (und/oder mittlere Risiken)</a:t>
            </a:r>
          </a:p>
          <a:p>
            <a:pPr lvl="1"/>
            <a:r>
              <a:rPr lang="de-CH" dirty="0"/>
              <a:t>4 mittel bis hoch...</a:t>
            </a:r>
          </a:p>
          <a:p>
            <a:pPr lvl="1"/>
            <a:r>
              <a:rPr lang="de-CH" dirty="0"/>
              <a:t>5 hohe(beste) Werte und/oder höchste Potenziale (und/oder höchste Risiken</a:t>
            </a:r>
            <a:r>
              <a:rPr lang="de-CH" dirty="0" smtClean="0"/>
              <a:t>)</a:t>
            </a:r>
            <a:endParaRPr lang="de-CH" dirty="0"/>
          </a:p>
          <a:p>
            <a:r>
              <a:rPr lang="de-CH" dirty="0" smtClean="0"/>
              <a:t>Achtung : Letzte Gelegenheit um </a:t>
            </a:r>
            <a:r>
              <a:rPr lang="de-CH" dirty="0" smtClean="0"/>
              <a:t>Flächen </a:t>
            </a:r>
            <a:r>
              <a:rPr lang="de-CH" dirty="0" smtClean="0"/>
              <a:t>mit ‘</a:t>
            </a:r>
            <a:r>
              <a:rPr lang="de-CH" dirty="0" err="1" smtClean="0"/>
              <a:t>NoData</a:t>
            </a:r>
            <a:r>
              <a:rPr lang="de-CH" dirty="0" smtClean="0"/>
              <a:t>’ loszuwerden </a:t>
            </a:r>
            <a:br>
              <a:rPr lang="de-CH" dirty="0" smtClean="0"/>
            </a:br>
            <a:r>
              <a:rPr lang="de-CH" dirty="0" smtClean="0"/>
              <a:t>(Ist ‘</a:t>
            </a:r>
            <a:r>
              <a:rPr lang="de-CH" dirty="0" err="1" smtClean="0"/>
              <a:t>NoData</a:t>
            </a:r>
            <a:r>
              <a:rPr lang="de-CH" dirty="0" smtClean="0"/>
              <a:t>’ in der Planung als Hoch, Mittel, Tief zu behandeln?)</a:t>
            </a:r>
          </a:p>
          <a:p>
            <a:endParaRPr lang="de-CH" dirty="0"/>
          </a:p>
          <a:p>
            <a:r>
              <a:rPr lang="de-CH" dirty="0" smtClean="0"/>
              <a:t>Speichern als Raster in Zentraler </a:t>
            </a:r>
            <a:r>
              <a:rPr lang="de-CH" dirty="0" err="1" smtClean="0"/>
              <a:t>GeoDB</a:t>
            </a:r>
            <a:r>
              <a:rPr lang="de-CH" dirty="0" smtClean="0"/>
              <a:t>, </a:t>
            </a:r>
          </a:p>
          <a:p>
            <a:pPr lvl="1"/>
            <a:r>
              <a:rPr lang="de-CH" dirty="0" smtClean="0"/>
              <a:t>Rasterbezeichnung à la  grp99_themenabkürzung</a:t>
            </a:r>
          </a:p>
          <a:p>
            <a:pPr lvl="1"/>
            <a:r>
              <a:rPr lang="de-CH" dirty="0" smtClean="0"/>
              <a:t>Modelle speichern in der zentralen GDB/Toolbox (</a:t>
            </a:r>
            <a:r>
              <a:rPr lang="de-CH" dirty="0" err="1" smtClean="0"/>
              <a:t>Copy</a:t>
            </a:r>
            <a:r>
              <a:rPr lang="de-CH" dirty="0" smtClean="0"/>
              <a:t>-Paste mit </a:t>
            </a:r>
            <a:r>
              <a:rPr lang="de-CH" dirty="0" err="1" smtClean="0"/>
              <a:t>ArcCatalog</a:t>
            </a:r>
            <a:r>
              <a:rPr lang="de-CH" dirty="0" smtClean="0"/>
              <a:t>) und Bezeichnung wie Raster.</a:t>
            </a:r>
          </a:p>
          <a:p>
            <a:r>
              <a:rPr lang="de-CH" dirty="0" smtClean="0"/>
              <a:t>Plan PDF Speichern im Zentralen Ordner</a:t>
            </a:r>
            <a:endParaRPr lang="de-CH" dirty="0"/>
          </a:p>
        </p:txBody>
      </p:sp>
    </p:spTree>
    <p:extLst>
      <p:ext uri="{BB962C8B-B14F-4D97-AF65-F5344CB8AC3E}">
        <p14:creationId xmlns:p14="http://schemas.microsoft.com/office/powerpoint/2010/main" val="91404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hteck 77"/>
          <p:cNvSpPr/>
          <p:nvPr/>
        </p:nvSpPr>
        <p:spPr>
          <a:xfrm>
            <a:off x="449448" y="5422402"/>
            <a:ext cx="3821859" cy="9520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e-CH"/>
          </a:p>
        </p:txBody>
      </p:sp>
      <p:sp>
        <p:nvSpPr>
          <p:cNvPr id="71" name="Rechteck 70"/>
          <p:cNvSpPr/>
          <p:nvPr/>
        </p:nvSpPr>
        <p:spPr>
          <a:xfrm>
            <a:off x="454883" y="3605220"/>
            <a:ext cx="5760640" cy="15519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CH"/>
          </a:p>
        </p:txBody>
      </p:sp>
      <p:sp>
        <p:nvSpPr>
          <p:cNvPr id="48" name="Rechteck 47"/>
          <p:cNvSpPr/>
          <p:nvPr/>
        </p:nvSpPr>
        <p:spPr>
          <a:xfrm>
            <a:off x="323528" y="839718"/>
            <a:ext cx="8496944" cy="1800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e-CH"/>
          </a:p>
        </p:txBody>
      </p:sp>
      <p:grpSp>
        <p:nvGrpSpPr>
          <p:cNvPr id="40" name="Gruppieren 39"/>
          <p:cNvGrpSpPr/>
          <p:nvPr/>
        </p:nvGrpSpPr>
        <p:grpSpPr>
          <a:xfrm>
            <a:off x="580541" y="1059077"/>
            <a:ext cx="5508612" cy="1304357"/>
            <a:chOff x="251520" y="692696"/>
            <a:chExt cx="7632848" cy="1807344"/>
          </a:xfrm>
        </p:grpSpPr>
        <p:sp>
          <p:nvSpPr>
            <p:cNvPr id="4" name="Rechteck 3"/>
            <p:cNvSpPr/>
            <p:nvPr/>
          </p:nvSpPr>
          <p:spPr>
            <a:xfrm>
              <a:off x="3333071" y="692696"/>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Ellipse 4"/>
            <p:cNvSpPr/>
            <p:nvPr/>
          </p:nvSpPr>
          <p:spPr>
            <a:xfrm>
              <a:off x="2180943" y="699840"/>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echteck 5"/>
            <p:cNvSpPr/>
            <p:nvPr/>
          </p:nvSpPr>
          <p:spPr>
            <a:xfrm>
              <a:off x="3347864" y="1412776"/>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Ellipse 6"/>
            <p:cNvSpPr/>
            <p:nvPr/>
          </p:nvSpPr>
          <p:spPr>
            <a:xfrm>
              <a:off x="2195736" y="1419920"/>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Rechteck 7"/>
            <p:cNvSpPr/>
            <p:nvPr/>
          </p:nvSpPr>
          <p:spPr>
            <a:xfrm>
              <a:off x="1403648" y="2060848"/>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Ellipse 8"/>
            <p:cNvSpPr/>
            <p:nvPr/>
          </p:nvSpPr>
          <p:spPr>
            <a:xfrm>
              <a:off x="251520" y="2067992"/>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Rechteck 9"/>
            <p:cNvSpPr/>
            <p:nvPr/>
          </p:nvSpPr>
          <p:spPr>
            <a:xfrm>
              <a:off x="3672393" y="2060848"/>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Ellipse 10"/>
            <p:cNvSpPr/>
            <p:nvPr/>
          </p:nvSpPr>
          <p:spPr>
            <a:xfrm>
              <a:off x="2520265" y="2067992"/>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Rechteck 11"/>
            <p:cNvSpPr/>
            <p:nvPr/>
          </p:nvSpPr>
          <p:spPr>
            <a:xfrm>
              <a:off x="5940152" y="1196752"/>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Ellipse 12"/>
            <p:cNvSpPr/>
            <p:nvPr/>
          </p:nvSpPr>
          <p:spPr>
            <a:xfrm>
              <a:off x="4788024" y="1203896"/>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15" name="Gerade Verbindung mit Pfeil 14"/>
            <p:cNvCxnSpPr>
              <a:stCxn id="5" idx="6"/>
              <a:endCxn id="4" idx="1"/>
            </p:cNvCxnSpPr>
            <p:nvPr/>
          </p:nvCxnSpPr>
          <p:spPr>
            <a:xfrm flipV="1">
              <a:off x="2973031" y="908720"/>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7" idx="6"/>
              <a:endCxn id="6" idx="1"/>
            </p:cNvCxnSpPr>
            <p:nvPr/>
          </p:nvCxnSpPr>
          <p:spPr>
            <a:xfrm flipV="1">
              <a:off x="2987824" y="1628800"/>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9" idx="6"/>
              <a:endCxn id="8" idx="1"/>
            </p:cNvCxnSpPr>
            <p:nvPr/>
          </p:nvCxnSpPr>
          <p:spPr>
            <a:xfrm flipV="1">
              <a:off x="1043608" y="2276872"/>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a:stCxn id="8" idx="3"/>
              <a:endCxn id="11" idx="2"/>
            </p:cNvCxnSpPr>
            <p:nvPr/>
          </p:nvCxnSpPr>
          <p:spPr>
            <a:xfrm>
              <a:off x="2195736" y="2276872"/>
              <a:ext cx="324529"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11" idx="6"/>
              <a:endCxn id="10" idx="1"/>
            </p:cNvCxnSpPr>
            <p:nvPr/>
          </p:nvCxnSpPr>
          <p:spPr>
            <a:xfrm flipV="1">
              <a:off x="3312353" y="2276872"/>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10" idx="3"/>
              <a:endCxn id="13" idx="2"/>
            </p:cNvCxnSpPr>
            <p:nvPr/>
          </p:nvCxnSpPr>
          <p:spPr>
            <a:xfrm flipV="1">
              <a:off x="4464481" y="1419920"/>
              <a:ext cx="323543" cy="856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a:stCxn id="6" idx="3"/>
              <a:endCxn id="13" idx="2"/>
            </p:cNvCxnSpPr>
            <p:nvPr/>
          </p:nvCxnSpPr>
          <p:spPr>
            <a:xfrm flipV="1">
              <a:off x="4139952" y="1419920"/>
              <a:ext cx="648072" cy="208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a:stCxn id="4" idx="3"/>
              <a:endCxn id="13" idx="2"/>
            </p:cNvCxnSpPr>
            <p:nvPr/>
          </p:nvCxnSpPr>
          <p:spPr>
            <a:xfrm>
              <a:off x="4125159" y="908720"/>
              <a:ext cx="662865" cy="51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a:stCxn id="13" idx="6"/>
              <a:endCxn id="12" idx="1"/>
            </p:cNvCxnSpPr>
            <p:nvPr/>
          </p:nvCxnSpPr>
          <p:spPr>
            <a:xfrm flipV="1">
              <a:off x="5580112" y="1412776"/>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7092280" y="1196752"/>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38" name="Gerade Verbindung mit Pfeil 37"/>
            <p:cNvCxnSpPr>
              <a:stCxn id="12" idx="3"/>
              <a:endCxn id="36" idx="2"/>
            </p:cNvCxnSpPr>
            <p:nvPr/>
          </p:nvCxnSpPr>
          <p:spPr>
            <a:xfrm>
              <a:off x="6732240" y="141277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1" name="Rechteck 40"/>
          <p:cNvSpPr/>
          <p:nvPr/>
        </p:nvSpPr>
        <p:spPr>
          <a:xfrm>
            <a:off x="6485197" y="1313159"/>
            <a:ext cx="864096" cy="5227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CH" sz="1050" b="1" dirty="0" err="1" smtClean="0"/>
              <a:t>Reclassify</a:t>
            </a:r>
            <a:endParaRPr lang="de-CH" sz="1050" b="1" dirty="0"/>
          </a:p>
        </p:txBody>
      </p:sp>
      <p:sp>
        <p:nvSpPr>
          <p:cNvPr id="42" name="Ellipse 41"/>
          <p:cNvSpPr/>
          <p:nvPr/>
        </p:nvSpPr>
        <p:spPr>
          <a:xfrm>
            <a:off x="7709333" y="1313159"/>
            <a:ext cx="1008112" cy="52277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CH" sz="1050" b="1" dirty="0" smtClean="0"/>
              <a:t>Resultat</a:t>
            </a:r>
            <a:endParaRPr lang="de-CH" sz="1050" b="1" dirty="0"/>
          </a:p>
        </p:txBody>
      </p:sp>
      <p:cxnSp>
        <p:nvCxnSpPr>
          <p:cNvPr id="44" name="Gerade Verbindung mit Pfeil 43"/>
          <p:cNvCxnSpPr/>
          <p:nvPr/>
        </p:nvCxnSpPr>
        <p:spPr>
          <a:xfrm>
            <a:off x="7349293" y="1585694"/>
            <a:ext cx="360040" cy="0"/>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cxnSp>
        <p:nvCxnSpPr>
          <p:cNvPr id="47" name="Gerade Verbindung mit Pfeil 46"/>
          <p:cNvCxnSpPr>
            <a:stCxn id="36" idx="6"/>
            <a:endCxn id="41" idx="1"/>
          </p:cNvCxnSpPr>
          <p:nvPr/>
        </p:nvCxnSpPr>
        <p:spPr>
          <a:xfrm flipV="1">
            <a:off x="6089153" y="1574549"/>
            <a:ext cx="396044" cy="4208"/>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grpSp>
        <p:nvGrpSpPr>
          <p:cNvPr id="49" name="Gruppieren 48"/>
          <p:cNvGrpSpPr/>
          <p:nvPr/>
        </p:nvGrpSpPr>
        <p:grpSpPr>
          <a:xfrm>
            <a:off x="518980" y="3749236"/>
            <a:ext cx="5508612" cy="1304357"/>
            <a:chOff x="251520" y="692696"/>
            <a:chExt cx="7632848" cy="1807344"/>
          </a:xfrm>
        </p:grpSpPr>
        <p:sp>
          <p:nvSpPr>
            <p:cNvPr id="50" name="Rechteck 49"/>
            <p:cNvSpPr/>
            <p:nvPr/>
          </p:nvSpPr>
          <p:spPr>
            <a:xfrm>
              <a:off x="3333071" y="692696"/>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1" name="Ellipse 50"/>
            <p:cNvSpPr/>
            <p:nvPr/>
          </p:nvSpPr>
          <p:spPr>
            <a:xfrm>
              <a:off x="2180943" y="699840"/>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2" name="Rechteck 51"/>
            <p:cNvSpPr/>
            <p:nvPr/>
          </p:nvSpPr>
          <p:spPr>
            <a:xfrm>
              <a:off x="3347864" y="1412776"/>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3" name="Ellipse 52"/>
            <p:cNvSpPr/>
            <p:nvPr/>
          </p:nvSpPr>
          <p:spPr>
            <a:xfrm>
              <a:off x="2195736" y="1419920"/>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4" name="Rechteck 53"/>
            <p:cNvSpPr/>
            <p:nvPr/>
          </p:nvSpPr>
          <p:spPr>
            <a:xfrm>
              <a:off x="1403648" y="2060848"/>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5" name="Ellipse 54"/>
            <p:cNvSpPr/>
            <p:nvPr/>
          </p:nvSpPr>
          <p:spPr>
            <a:xfrm>
              <a:off x="251520" y="2067992"/>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6" name="Rechteck 55"/>
            <p:cNvSpPr/>
            <p:nvPr/>
          </p:nvSpPr>
          <p:spPr>
            <a:xfrm>
              <a:off x="3672393" y="2060848"/>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7" name="Ellipse 56"/>
            <p:cNvSpPr/>
            <p:nvPr/>
          </p:nvSpPr>
          <p:spPr>
            <a:xfrm>
              <a:off x="2520265" y="2067992"/>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8" name="Rechteck 57"/>
            <p:cNvSpPr/>
            <p:nvPr/>
          </p:nvSpPr>
          <p:spPr>
            <a:xfrm>
              <a:off x="5940152" y="1196752"/>
              <a:ext cx="7920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9" name="Ellipse 58"/>
            <p:cNvSpPr/>
            <p:nvPr/>
          </p:nvSpPr>
          <p:spPr>
            <a:xfrm>
              <a:off x="4788024" y="1203896"/>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60" name="Gerade Verbindung mit Pfeil 59"/>
            <p:cNvCxnSpPr>
              <a:stCxn id="51" idx="6"/>
              <a:endCxn id="50" idx="1"/>
            </p:cNvCxnSpPr>
            <p:nvPr/>
          </p:nvCxnSpPr>
          <p:spPr>
            <a:xfrm flipV="1">
              <a:off x="2973031" y="908720"/>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Gerade Verbindung mit Pfeil 60"/>
            <p:cNvCxnSpPr>
              <a:stCxn id="53" idx="6"/>
              <a:endCxn id="52" idx="1"/>
            </p:cNvCxnSpPr>
            <p:nvPr/>
          </p:nvCxnSpPr>
          <p:spPr>
            <a:xfrm flipV="1">
              <a:off x="2987824" y="1628800"/>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a:stCxn id="55" idx="6"/>
              <a:endCxn id="54" idx="1"/>
            </p:cNvCxnSpPr>
            <p:nvPr/>
          </p:nvCxnSpPr>
          <p:spPr>
            <a:xfrm flipV="1">
              <a:off x="1043608" y="2276872"/>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Gerade Verbindung mit Pfeil 62"/>
            <p:cNvCxnSpPr>
              <a:stCxn id="54" idx="3"/>
              <a:endCxn id="57" idx="2"/>
            </p:cNvCxnSpPr>
            <p:nvPr/>
          </p:nvCxnSpPr>
          <p:spPr>
            <a:xfrm>
              <a:off x="2195736" y="2276872"/>
              <a:ext cx="324529"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Gerade Verbindung mit Pfeil 63"/>
            <p:cNvCxnSpPr>
              <a:stCxn id="57" idx="6"/>
              <a:endCxn id="56" idx="1"/>
            </p:cNvCxnSpPr>
            <p:nvPr/>
          </p:nvCxnSpPr>
          <p:spPr>
            <a:xfrm flipV="1">
              <a:off x="3312353" y="2276872"/>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mit Pfeil 64"/>
            <p:cNvCxnSpPr>
              <a:stCxn id="56" idx="3"/>
              <a:endCxn id="59" idx="2"/>
            </p:cNvCxnSpPr>
            <p:nvPr/>
          </p:nvCxnSpPr>
          <p:spPr>
            <a:xfrm flipV="1">
              <a:off x="4464481" y="1419920"/>
              <a:ext cx="323543" cy="856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a:stCxn id="52" idx="3"/>
              <a:endCxn id="59" idx="2"/>
            </p:cNvCxnSpPr>
            <p:nvPr/>
          </p:nvCxnSpPr>
          <p:spPr>
            <a:xfrm flipV="1">
              <a:off x="4139952" y="1419920"/>
              <a:ext cx="648072" cy="2088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p:cNvCxnSpPr>
              <a:stCxn id="50" idx="3"/>
              <a:endCxn id="59" idx="2"/>
            </p:cNvCxnSpPr>
            <p:nvPr/>
          </p:nvCxnSpPr>
          <p:spPr>
            <a:xfrm>
              <a:off x="4125159" y="908720"/>
              <a:ext cx="662865" cy="51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a:stCxn id="59" idx="6"/>
              <a:endCxn id="58" idx="1"/>
            </p:cNvCxnSpPr>
            <p:nvPr/>
          </p:nvCxnSpPr>
          <p:spPr>
            <a:xfrm flipV="1">
              <a:off x="5580112" y="1412776"/>
              <a:ext cx="360040"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Ellipse 68"/>
            <p:cNvSpPr/>
            <p:nvPr/>
          </p:nvSpPr>
          <p:spPr>
            <a:xfrm>
              <a:off x="7092280" y="1196752"/>
              <a:ext cx="79208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70" name="Gerade Verbindung mit Pfeil 69"/>
            <p:cNvCxnSpPr>
              <a:stCxn id="58" idx="3"/>
              <a:endCxn id="69" idx="2"/>
            </p:cNvCxnSpPr>
            <p:nvPr/>
          </p:nvCxnSpPr>
          <p:spPr>
            <a:xfrm>
              <a:off x="6732240" y="141277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2" name="Ellipse 71"/>
          <p:cNvSpPr/>
          <p:nvPr/>
        </p:nvSpPr>
        <p:spPr>
          <a:xfrm>
            <a:off x="804804" y="5759895"/>
            <a:ext cx="571648" cy="3118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3" name="Rechteck 72"/>
          <p:cNvSpPr/>
          <p:nvPr/>
        </p:nvSpPr>
        <p:spPr>
          <a:xfrm>
            <a:off x="1804200" y="5654409"/>
            <a:ext cx="864096" cy="5227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CH" sz="1050" b="1" dirty="0" err="1" smtClean="0"/>
              <a:t>Reclassify</a:t>
            </a:r>
            <a:endParaRPr lang="de-CH" sz="1050" b="1" dirty="0"/>
          </a:p>
        </p:txBody>
      </p:sp>
      <p:cxnSp>
        <p:nvCxnSpPr>
          <p:cNvPr id="75" name="Gerade Verbindung mit Pfeil 74"/>
          <p:cNvCxnSpPr>
            <a:stCxn id="73" idx="3"/>
          </p:cNvCxnSpPr>
          <p:nvPr/>
        </p:nvCxnSpPr>
        <p:spPr>
          <a:xfrm>
            <a:off x="2668296" y="5915799"/>
            <a:ext cx="360040" cy="0"/>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cxnSp>
        <p:nvCxnSpPr>
          <p:cNvPr id="76" name="Gerade Verbindung mit Pfeil 75"/>
          <p:cNvCxnSpPr>
            <a:endCxn id="73" idx="1"/>
          </p:cNvCxnSpPr>
          <p:nvPr/>
        </p:nvCxnSpPr>
        <p:spPr>
          <a:xfrm flipV="1">
            <a:off x="1408156" y="5915799"/>
            <a:ext cx="396044" cy="4208"/>
          </a:xfrm>
          <a:prstGeom prst="straightConnector1">
            <a:avLst/>
          </a:prstGeom>
          <a:ln>
            <a:tailEnd type="arrow"/>
          </a:ln>
        </p:spPr>
        <p:style>
          <a:lnRef idx="1">
            <a:schemeClr val="accent6"/>
          </a:lnRef>
          <a:fillRef idx="2">
            <a:schemeClr val="accent6"/>
          </a:fillRef>
          <a:effectRef idx="1">
            <a:schemeClr val="accent6"/>
          </a:effectRef>
          <a:fontRef idx="minor">
            <a:schemeClr val="dk1"/>
          </a:fontRef>
        </p:style>
      </p:cxnSp>
      <p:sp>
        <p:nvSpPr>
          <p:cNvPr id="79" name="Ellipse 78"/>
          <p:cNvSpPr/>
          <p:nvPr/>
        </p:nvSpPr>
        <p:spPr>
          <a:xfrm>
            <a:off x="3039430" y="5637055"/>
            <a:ext cx="1008112" cy="52277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CH" sz="1050" b="1" dirty="0" smtClean="0"/>
              <a:t>Resultat</a:t>
            </a:r>
            <a:endParaRPr lang="de-CH" sz="1050" b="1" dirty="0"/>
          </a:p>
        </p:txBody>
      </p:sp>
      <p:sp>
        <p:nvSpPr>
          <p:cNvPr id="80" name="Textfeld 79"/>
          <p:cNvSpPr txBox="1"/>
          <p:nvPr/>
        </p:nvSpPr>
        <p:spPr>
          <a:xfrm>
            <a:off x="6656800" y="1923599"/>
            <a:ext cx="2105063" cy="369332"/>
          </a:xfrm>
          <a:prstGeom prst="rect">
            <a:avLst/>
          </a:prstGeom>
          <a:noFill/>
        </p:spPr>
        <p:txBody>
          <a:bodyPr wrap="none" rtlCol="0">
            <a:spAutoFit/>
          </a:bodyPr>
          <a:lstStyle/>
          <a:p>
            <a:r>
              <a:rPr lang="de-CH" dirty="0" smtClean="0">
                <a:solidFill>
                  <a:srgbClr val="FF0000"/>
                </a:solidFill>
              </a:rPr>
              <a:t>Output! (Ort, Name)</a:t>
            </a:r>
            <a:endParaRPr lang="de-CH" dirty="0">
              <a:solidFill>
                <a:srgbClr val="FF0000"/>
              </a:solidFill>
            </a:endParaRPr>
          </a:p>
        </p:txBody>
      </p:sp>
      <p:sp>
        <p:nvSpPr>
          <p:cNvPr id="81" name="Textfeld 80"/>
          <p:cNvSpPr txBox="1"/>
          <p:nvPr/>
        </p:nvSpPr>
        <p:spPr>
          <a:xfrm>
            <a:off x="2483089" y="6071703"/>
            <a:ext cx="2105063" cy="369332"/>
          </a:xfrm>
          <a:prstGeom prst="rect">
            <a:avLst/>
          </a:prstGeom>
          <a:noFill/>
        </p:spPr>
        <p:txBody>
          <a:bodyPr wrap="none" rtlCol="0">
            <a:spAutoFit/>
          </a:bodyPr>
          <a:lstStyle/>
          <a:p>
            <a:r>
              <a:rPr lang="de-CH" dirty="0" smtClean="0">
                <a:solidFill>
                  <a:srgbClr val="FF0000"/>
                </a:solidFill>
              </a:rPr>
              <a:t>Output! (Ort, Name)</a:t>
            </a:r>
            <a:endParaRPr lang="de-CH" dirty="0">
              <a:solidFill>
                <a:srgbClr val="FF0000"/>
              </a:solidFill>
            </a:endParaRPr>
          </a:p>
        </p:txBody>
      </p:sp>
      <p:sp>
        <p:nvSpPr>
          <p:cNvPr id="82" name="Textfeld 81"/>
          <p:cNvSpPr txBox="1"/>
          <p:nvPr/>
        </p:nvSpPr>
        <p:spPr>
          <a:xfrm>
            <a:off x="235451" y="542127"/>
            <a:ext cx="1672253" cy="495677"/>
          </a:xfrm>
          <a:prstGeom prst="rect">
            <a:avLst/>
          </a:prstGeom>
          <a:noFill/>
        </p:spPr>
        <p:txBody>
          <a:bodyPr wrap="none" rtlCol="0">
            <a:spAutoFit/>
          </a:bodyPr>
          <a:lstStyle/>
          <a:p>
            <a:r>
              <a:rPr lang="de-CH" sz="1600" dirty="0" smtClean="0"/>
              <a:t>Gruppe </a:t>
            </a:r>
            <a:r>
              <a:rPr lang="de-CH" sz="1600" dirty="0" err="1" smtClean="0"/>
              <a:t>xy</a:t>
            </a:r>
            <a:r>
              <a:rPr lang="de-CH" sz="1600" dirty="0" smtClean="0"/>
              <a:t> Modell</a:t>
            </a:r>
            <a:endParaRPr lang="de-CH" sz="1600" dirty="0"/>
          </a:p>
        </p:txBody>
      </p:sp>
      <p:sp>
        <p:nvSpPr>
          <p:cNvPr id="83" name="Textfeld 82"/>
          <p:cNvSpPr txBox="1"/>
          <p:nvPr/>
        </p:nvSpPr>
        <p:spPr>
          <a:xfrm>
            <a:off x="341782" y="3322803"/>
            <a:ext cx="1822935" cy="338554"/>
          </a:xfrm>
          <a:prstGeom prst="rect">
            <a:avLst/>
          </a:prstGeom>
          <a:noFill/>
        </p:spPr>
        <p:txBody>
          <a:bodyPr wrap="none" rtlCol="0">
            <a:spAutoFit/>
          </a:bodyPr>
          <a:lstStyle/>
          <a:p>
            <a:r>
              <a:rPr lang="de-CH" sz="1600" dirty="0" smtClean="0"/>
              <a:t>Gruppe </a:t>
            </a:r>
            <a:r>
              <a:rPr lang="de-CH" sz="1600" dirty="0" err="1" smtClean="0"/>
              <a:t>xy</a:t>
            </a:r>
            <a:r>
              <a:rPr lang="de-CH" sz="1600" dirty="0" smtClean="0"/>
              <a:t> Modell 1</a:t>
            </a:r>
            <a:endParaRPr lang="de-CH" sz="1600" dirty="0"/>
          </a:p>
        </p:txBody>
      </p:sp>
      <p:sp>
        <p:nvSpPr>
          <p:cNvPr id="84" name="Textfeld 83"/>
          <p:cNvSpPr txBox="1"/>
          <p:nvPr/>
        </p:nvSpPr>
        <p:spPr>
          <a:xfrm>
            <a:off x="380753" y="5164499"/>
            <a:ext cx="1822935" cy="338554"/>
          </a:xfrm>
          <a:prstGeom prst="rect">
            <a:avLst/>
          </a:prstGeom>
          <a:noFill/>
        </p:spPr>
        <p:txBody>
          <a:bodyPr wrap="none" rtlCol="0">
            <a:spAutoFit/>
          </a:bodyPr>
          <a:lstStyle/>
          <a:p>
            <a:r>
              <a:rPr lang="de-CH" sz="1600" dirty="0" smtClean="0"/>
              <a:t>Gruppe </a:t>
            </a:r>
            <a:r>
              <a:rPr lang="de-CH" sz="1600" dirty="0" err="1" smtClean="0"/>
              <a:t>xy</a:t>
            </a:r>
            <a:r>
              <a:rPr lang="de-CH" sz="1600" dirty="0" smtClean="0"/>
              <a:t> Modell 2</a:t>
            </a:r>
            <a:endParaRPr lang="de-CH"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5663701"/>
            <a:ext cx="32099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6" name="Gerade Verbindung mit Pfeil 85"/>
          <p:cNvCxnSpPr>
            <a:stCxn id="80" idx="2"/>
          </p:cNvCxnSpPr>
          <p:nvPr/>
        </p:nvCxnSpPr>
        <p:spPr>
          <a:xfrm>
            <a:off x="7709332" y="2292931"/>
            <a:ext cx="20788" cy="337077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8" name="Gerade Verbindung mit Pfeil 87"/>
          <p:cNvCxnSpPr>
            <a:stCxn id="79" idx="6"/>
          </p:cNvCxnSpPr>
          <p:nvPr/>
        </p:nvCxnSpPr>
        <p:spPr>
          <a:xfrm>
            <a:off x="4047542" y="5898445"/>
            <a:ext cx="189261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7499987" y="6167045"/>
            <a:ext cx="1608517" cy="646331"/>
          </a:xfrm>
          <a:prstGeom prst="rect">
            <a:avLst/>
          </a:prstGeom>
          <a:noFill/>
        </p:spPr>
        <p:txBody>
          <a:bodyPr wrap="none" rtlCol="0">
            <a:spAutoFit/>
          </a:bodyPr>
          <a:lstStyle/>
          <a:p>
            <a:r>
              <a:rPr lang="de-CH" dirty="0" smtClean="0">
                <a:solidFill>
                  <a:srgbClr val="FF0000"/>
                </a:solidFill>
              </a:rPr>
              <a:t>Raster-Resultat</a:t>
            </a:r>
          </a:p>
          <a:p>
            <a:r>
              <a:rPr lang="de-CH" dirty="0" smtClean="0">
                <a:solidFill>
                  <a:srgbClr val="FF0000"/>
                </a:solidFill>
              </a:rPr>
              <a:t>&amp; Modell (e)</a:t>
            </a:r>
            <a:endParaRPr lang="de-CH" dirty="0">
              <a:solidFill>
                <a:srgbClr val="FF0000"/>
              </a:solidFill>
            </a:endParaRPr>
          </a:p>
        </p:txBody>
      </p:sp>
      <p:sp>
        <p:nvSpPr>
          <p:cNvPr id="74" name="Textfeld 73"/>
          <p:cNvSpPr txBox="1"/>
          <p:nvPr/>
        </p:nvSpPr>
        <p:spPr>
          <a:xfrm>
            <a:off x="0" y="282134"/>
            <a:ext cx="4632678" cy="338554"/>
          </a:xfrm>
          <a:prstGeom prst="rect">
            <a:avLst/>
          </a:prstGeom>
          <a:noFill/>
        </p:spPr>
        <p:txBody>
          <a:bodyPr wrap="none" rtlCol="0">
            <a:spAutoFit/>
          </a:bodyPr>
          <a:lstStyle/>
          <a:p>
            <a:r>
              <a:rPr lang="de-CH" sz="1600" b="1" dirty="0" smtClean="0"/>
              <a:t>Umsetzen als letzter Schritt im bestehenden Modell:</a:t>
            </a:r>
            <a:endParaRPr lang="de-CH" sz="1600" b="1" dirty="0"/>
          </a:p>
        </p:txBody>
      </p:sp>
      <p:sp>
        <p:nvSpPr>
          <p:cNvPr id="77" name="Textfeld 76"/>
          <p:cNvSpPr txBox="1"/>
          <p:nvPr/>
        </p:nvSpPr>
        <p:spPr>
          <a:xfrm>
            <a:off x="35496" y="3090446"/>
            <a:ext cx="3621376" cy="338554"/>
          </a:xfrm>
          <a:prstGeom prst="rect">
            <a:avLst/>
          </a:prstGeom>
          <a:noFill/>
        </p:spPr>
        <p:txBody>
          <a:bodyPr wrap="none" rtlCol="0">
            <a:spAutoFit/>
          </a:bodyPr>
          <a:lstStyle/>
          <a:p>
            <a:r>
              <a:rPr lang="de-CH" sz="1600" b="1" dirty="0" smtClean="0"/>
              <a:t>Umsetzen als zusätzliches neues Modell:</a:t>
            </a:r>
            <a:endParaRPr lang="de-CH" sz="1600" b="1" dirty="0"/>
          </a:p>
        </p:txBody>
      </p:sp>
      <p:cxnSp>
        <p:nvCxnSpPr>
          <p:cNvPr id="3" name="Gekrümmte Verbindung 2"/>
          <p:cNvCxnSpPr>
            <a:stCxn id="69" idx="4"/>
            <a:endCxn id="72" idx="0"/>
          </p:cNvCxnSpPr>
          <p:nvPr/>
        </p:nvCxnSpPr>
        <p:spPr>
          <a:xfrm rot="5400000">
            <a:off x="2748661" y="2766787"/>
            <a:ext cx="1335075" cy="4651140"/>
          </a:xfrm>
          <a:prstGeom prst="curvedConnector3">
            <a:avLst/>
          </a:prstGeom>
          <a:ln>
            <a:prstDash val="dash"/>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15305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HSR-Farben">
      <a:dk1>
        <a:sysClr val="windowText" lastClr="000000"/>
      </a:dk1>
      <a:lt1>
        <a:sysClr val="window" lastClr="FFFFFF"/>
      </a:lt1>
      <a:dk2>
        <a:srgbClr val="3F6DA6"/>
      </a:dk2>
      <a:lt2>
        <a:srgbClr val="C4C4C2"/>
      </a:lt2>
      <a:accent1>
        <a:srgbClr val="3F6DA6"/>
      </a:accent1>
      <a:accent2>
        <a:srgbClr val="702052"/>
      </a:accent2>
      <a:accent3>
        <a:srgbClr val="548D8B"/>
      </a:accent3>
      <a:accent4>
        <a:srgbClr val="7A6A51"/>
      </a:accent4>
      <a:accent5>
        <a:srgbClr val="00748E"/>
      </a:accent5>
      <a:accent6>
        <a:srgbClr val="BABE5E"/>
      </a:accent6>
      <a:hlink>
        <a:srgbClr val="3F6DA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439</Words>
  <Application>Microsoft Office PowerPoint</Application>
  <PresentationFormat>Bildschirmpräsentation (4:3)</PresentationFormat>
  <Paragraphs>56</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blank</vt:lpstr>
      <vt:lpstr>PowerPoint-Präsentation</vt:lpstr>
      <vt:lpstr>Bewertung als Planungsanleitung</vt:lpstr>
      <vt:lpstr>To do… Bewertungsabschluss:</vt:lpstr>
      <vt:lpstr>PowerPoint-Präsentation</vt:lpstr>
    </vt:vector>
  </TitlesOfParts>
  <Company>HSR Technikum Rapperswil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HSR</dc:creator>
  <cp:lastModifiedBy>HSR</cp:lastModifiedBy>
  <cp:revision>10</cp:revision>
  <dcterms:created xsi:type="dcterms:W3CDTF">2012-11-13T09:29:23Z</dcterms:created>
  <dcterms:modified xsi:type="dcterms:W3CDTF">2013-10-31T10:01:11Z</dcterms:modified>
</cp:coreProperties>
</file>